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94" r:id="rId17"/>
    <p:sldId id="295" r:id="rId18"/>
    <p:sldId id="296" r:id="rId19"/>
    <p:sldId id="297" r:id="rId20"/>
    <p:sldId id="298" r:id="rId21"/>
    <p:sldId id="292" r:id="rId22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6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6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4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0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1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8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2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2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9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5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E0DF95-115F-4E16-B0C3-380B2F72D6B8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AF925F8-C7A5-4E70-A81F-583ED3B072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70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etbootstrap.com/docs/5.0/components/accord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getbootstrap.com/docs/5.0/components/card/" TargetMode="External"/><Relationship Id="rId13" Type="http://schemas.openxmlformats.org/officeDocument/2006/relationships/hyperlink" Target="https://getbootstrap.com/docs/5.0/components/list-group/" TargetMode="External"/><Relationship Id="rId18" Type="http://schemas.openxmlformats.org/officeDocument/2006/relationships/hyperlink" Target="https://getbootstrap.com/docs/5.0/components/pagination/" TargetMode="External"/><Relationship Id="rId3" Type="http://schemas.openxmlformats.org/officeDocument/2006/relationships/hyperlink" Target="https://getbootstrap.com/docs/5.0/components/alerts/" TargetMode="External"/><Relationship Id="rId21" Type="http://schemas.openxmlformats.org/officeDocument/2006/relationships/hyperlink" Target="https://getbootstrap.com/docs/5.0/components/scrollspy/" TargetMode="External"/><Relationship Id="rId7" Type="http://schemas.openxmlformats.org/officeDocument/2006/relationships/hyperlink" Target="https://getbootstrap.com/docs/5.0/components/button-group/" TargetMode="External"/><Relationship Id="rId12" Type="http://schemas.openxmlformats.org/officeDocument/2006/relationships/hyperlink" Target="https://getbootstrap.com/docs/5.0/components/dropdowns/" TargetMode="External"/><Relationship Id="rId17" Type="http://schemas.openxmlformats.org/officeDocument/2006/relationships/hyperlink" Target="https://getbootstrap.com/docs/5.0/components/offcanvas/" TargetMode="External"/><Relationship Id="rId2" Type="http://schemas.openxmlformats.org/officeDocument/2006/relationships/hyperlink" Target="https://getbootstrap.com/docs/5.0/components/accordion/" TargetMode="External"/><Relationship Id="rId16" Type="http://schemas.openxmlformats.org/officeDocument/2006/relationships/hyperlink" Target="https://getbootstrap.com/docs/5.0/components/navbar/" TargetMode="External"/><Relationship Id="rId20" Type="http://schemas.openxmlformats.org/officeDocument/2006/relationships/hyperlink" Target="https://getbootstrap.com/docs/5.0/components/progres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etbootstrap.com/docs/5.0/components/buttons/" TargetMode="External"/><Relationship Id="rId11" Type="http://schemas.openxmlformats.org/officeDocument/2006/relationships/hyperlink" Target="https://getbootstrap.com/docs/5.0/components/collapse/" TargetMode="External"/><Relationship Id="rId24" Type="http://schemas.openxmlformats.org/officeDocument/2006/relationships/hyperlink" Target="https://getbootstrap.com/docs/5.0/components/tooltips/" TargetMode="External"/><Relationship Id="rId5" Type="http://schemas.openxmlformats.org/officeDocument/2006/relationships/hyperlink" Target="https://getbootstrap.com/docs/5.0/components/breadcrumb/" TargetMode="External"/><Relationship Id="rId15" Type="http://schemas.openxmlformats.org/officeDocument/2006/relationships/hyperlink" Target="https://getbootstrap.com/docs/5.0/components/navs-tabs/" TargetMode="External"/><Relationship Id="rId23" Type="http://schemas.openxmlformats.org/officeDocument/2006/relationships/hyperlink" Target="https://getbootstrap.com/docs/5.0/components/toasts/" TargetMode="External"/><Relationship Id="rId10" Type="http://schemas.openxmlformats.org/officeDocument/2006/relationships/hyperlink" Target="https://getbootstrap.com/docs/5.0/components/close-button/" TargetMode="External"/><Relationship Id="rId19" Type="http://schemas.openxmlformats.org/officeDocument/2006/relationships/hyperlink" Target="https://getbootstrap.com/docs/5.0/components/popovers/" TargetMode="External"/><Relationship Id="rId4" Type="http://schemas.openxmlformats.org/officeDocument/2006/relationships/hyperlink" Target="https://getbootstrap.com/docs/5.0/components/badge/" TargetMode="External"/><Relationship Id="rId9" Type="http://schemas.openxmlformats.org/officeDocument/2006/relationships/hyperlink" Target="https://getbootstrap.com/docs/5.0/components/carousel/" TargetMode="External"/><Relationship Id="rId14" Type="http://schemas.openxmlformats.org/officeDocument/2006/relationships/hyperlink" Target="https://getbootstrap.com/docs/5.0/components/modal/" TargetMode="External"/><Relationship Id="rId22" Type="http://schemas.openxmlformats.org/officeDocument/2006/relationships/hyperlink" Target="https://getbootstrap.com/docs/5.0/components/spinners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getbootstrap.com/getting-starte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259378"/>
            <a:ext cx="8064896" cy="2241630"/>
          </a:xfrm>
        </p:spPr>
        <p:txBody>
          <a:bodyPr>
            <a:normAutofit/>
          </a:bodyPr>
          <a:lstStyle/>
          <a:p>
            <a:pPr algn="ctr"/>
            <a:r>
              <a:rPr lang="ru" sz="4800" dirty="0">
                <a:solidFill>
                  <a:srgbClr val="FF0000"/>
                </a:solidFill>
              </a:rPr>
              <a:t>Лекция </a:t>
            </a:r>
            <a:r>
              <a:rPr lang="en-US" sz="4800" dirty="0">
                <a:solidFill>
                  <a:srgbClr val="FF0000"/>
                </a:solidFill>
              </a:rPr>
              <a:t>6 (</a:t>
            </a:r>
            <a:r>
              <a:rPr lang="kk-KZ" sz="4800" dirty="0">
                <a:solidFill>
                  <a:srgbClr val="FF0000"/>
                </a:solidFill>
              </a:rPr>
              <a:t>Добавление элементов </a:t>
            </a:r>
            <a:r>
              <a:rPr lang="en-US" sz="4800" dirty="0">
                <a:solidFill>
                  <a:srgbClr val="FF0000"/>
                </a:solidFill>
              </a:rPr>
              <a:t>Bootstrap </a:t>
            </a:r>
            <a:r>
              <a:rPr lang="kk-KZ" sz="4800" dirty="0">
                <a:solidFill>
                  <a:srgbClr val="FF0000"/>
                </a:solidFill>
              </a:rPr>
              <a:t>на </a:t>
            </a:r>
            <a:r>
              <a:rPr lang="en-US" sz="4800" dirty="0">
                <a:solidFill>
                  <a:srgbClr val="FF0000"/>
                </a:solidFill>
              </a:rPr>
              <a:t>web </a:t>
            </a:r>
            <a:r>
              <a:rPr lang="ru-RU" sz="4800" dirty="0">
                <a:solidFill>
                  <a:srgbClr val="FF0000"/>
                </a:solidFill>
              </a:rPr>
              <a:t>страницы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600" dirty="0">
                <a:solidFill>
                  <a:srgbClr val="002060"/>
                </a:solidFill>
              </a:rPr>
              <a:t>PhD, </a:t>
            </a:r>
            <a:r>
              <a:rPr lang="kk-KZ" sz="1600" dirty="0">
                <a:solidFill>
                  <a:srgbClr val="002060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600" dirty="0">
                <a:solidFill>
                  <a:srgbClr val="FFC000"/>
                </a:solidFill>
              </a:rPr>
              <a:t>Карюкин В</a:t>
            </a:r>
            <a:r>
              <a:rPr lang="ru-RU" sz="1600" dirty="0">
                <a:solidFill>
                  <a:srgbClr val="FFC000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&lt;!-- Последний скомпилированный и минифицированный CSS --&gt; 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&lt;link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rel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="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stylesheet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href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="https://maxcdn.bootstrapcdn.com/bootstrap/3.4.1/css/bootstrap.min.css"&gt; 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&lt;!-- Библиотека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jQuery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--&gt; 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&lt;script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src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="https://ajax.googleapis.com/ajax/libs/jquery/3.6.3/jquery.min.js"&gt;&lt;/script&gt; 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&lt;!-- Последний скомпилированный JavaScript --&gt; 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ru" sz="2200" dirty="0">
                <a:latin typeface="Times New Roman" pitchFamily="18" charset="0"/>
                <a:cs typeface="Times New Roman" pitchFamily="18" charset="0"/>
              </a:rPr>
              <a:t>&lt;script </a:t>
            </a:r>
            <a:r>
              <a:rPr lang="ru" sz="2200" dirty="0" err="1">
                <a:latin typeface="Times New Roman" pitchFamily="18" charset="0"/>
                <a:cs typeface="Times New Roman" pitchFamily="18" charset="0"/>
              </a:rPr>
              <a:t>src </a:t>
            </a:r>
            <a:r>
              <a:rPr lang="ru" sz="2200" dirty="0">
                <a:latin typeface="Times New Roman" pitchFamily="18" charset="0"/>
                <a:cs typeface="Times New Roman" pitchFamily="18" charset="0"/>
              </a:rPr>
              <a:t>="https://maxcdn.bootstrapcdn.com/bootstrap/3.4.1/js/bootstrap.min.js"&gt;&lt;/script&gt;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b="1" dirty="0"/>
              <a:t>Создайте первую веб-страницу с помощью Bootstrap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" b="1" dirty="0" err="1"/>
              <a:t>тип документа </a:t>
            </a:r>
            <a:endParaRPr lang="en-US" b="1" dirty="0"/>
          </a:p>
          <a:p>
            <a:pPr algn="just"/>
            <a:r>
              <a:rPr lang="ru" sz="2400" dirty="0" err="1"/>
              <a:t>тип документа </a:t>
            </a:r>
            <a:r>
              <a:rPr lang="ru" sz="2400" dirty="0"/>
              <a:t>HTML5 .</a:t>
            </a:r>
          </a:p>
          <a:p>
            <a:pPr algn="just"/>
            <a:r>
              <a:rPr lang="ru" sz="2400" dirty="0"/>
              <a:t>Всегда указывайте HTML5 </a:t>
            </a:r>
            <a:r>
              <a:rPr lang="ru" sz="2400" dirty="0" err="1"/>
              <a:t>doctype </a:t>
            </a:r>
            <a:r>
              <a:rPr lang="ru" sz="2400" dirty="0"/>
              <a:t>в начале страницы вместе с атрибутом </a:t>
            </a:r>
            <a:r>
              <a:rPr lang="ru" sz="2400" dirty="0" err="1"/>
              <a:t>lang </a:t>
            </a:r>
            <a:r>
              <a:rPr lang="ru" sz="2400" dirty="0"/>
              <a:t>и правильным набором символов: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00298" y="435769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" dirty="0"/>
              <a:t>&lt;!DOCTYPE html&gt; </a:t>
            </a:r>
            <a:br>
              <a:rPr lang="en-US" dirty="0"/>
            </a:br>
            <a:r>
              <a:rPr lang="ru" dirty="0"/>
              <a:t>&lt;html </a:t>
            </a:r>
            <a:r>
              <a:rPr lang="ru" dirty="0" err="1"/>
              <a:t>lang </a:t>
            </a:r>
            <a:r>
              <a:rPr lang="ru" dirty="0"/>
              <a:t>="en"&gt; </a:t>
            </a:r>
            <a:br>
              <a:rPr lang="en-US" dirty="0"/>
            </a:br>
            <a:r>
              <a:rPr lang="ru" dirty="0"/>
              <a:t>&lt;head&gt; </a:t>
            </a:r>
            <a:br>
              <a:rPr lang="en-US" dirty="0"/>
            </a:br>
            <a:r>
              <a:rPr lang="ru" dirty="0"/>
              <a:t>&lt;meta </a:t>
            </a:r>
            <a:r>
              <a:rPr lang="ru" dirty="0" err="1"/>
              <a:t>charset </a:t>
            </a:r>
            <a:r>
              <a:rPr lang="ru" dirty="0"/>
              <a:t>="utf-8"&gt; </a:t>
            </a:r>
            <a:br>
              <a:rPr lang="en-US" dirty="0"/>
            </a:br>
            <a:r>
              <a:rPr lang="ru" dirty="0"/>
              <a:t>&lt;/head&gt; </a:t>
            </a:r>
            <a:br>
              <a:rPr lang="en-US" dirty="0"/>
            </a:br>
            <a:r>
              <a:rPr lang="ru" dirty="0"/>
              <a:t>&lt;/html&gt;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" b="1" dirty="0"/>
              <a:t>2. Bootstrap 3 ориентирован в первую очередь на мобильные устройства</a:t>
            </a:r>
          </a:p>
          <a:p>
            <a:r>
              <a:rPr lang="ru" sz="2000" dirty="0">
                <a:latin typeface="Times New Roman" pitchFamily="18" charset="0"/>
                <a:cs typeface="Times New Roman" pitchFamily="18" charset="0"/>
              </a:rPr>
              <a:t>Bootstrap 3 разработан для адаптации к мобильным устройствам. Стили Mobile-first являются частью основного фреймворка.</a:t>
            </a:r>
          </a:p>
          <a:p>
            <a:r>
              <a:rPr lang="ru" sz="2000" dirty="0">
                <a:latin typeface="Times New Roman" pitchFamily="18" charset="0"/>
                <a:cs typeface="Times New Roman" pitchFamily="18" charset="0"/>
              </a:rPr>
              <a:t>Чтобы обеспечить правильную визуализацию и сенсорное масштабирование, добавьте следующий тег &lt;meta&gt; внутри элемента &lt;head&gt;:</a:t>
            </a:r>
          </a:p>
          <a:p>
            <a:pPr algn="just">
              <a:buNone/>
            </a:pPr>
            <a:r>
              <a:rPr lang="ru" sz="2000" b="1" dirty="0"/>
              <a:t>&lt;meta name="viewport" content="width=device-width, initial-scale=1"&gt;</a:t>
            </a:r>
          </a:p>
          <a:p>
            <a:pPr>
              <a:lnSpc>
                <a:spcPct val="150000"/>
              </a:lnSpc>
            </a:pPr>
            <a:r>
              <a:rPr lang="ru" sz="2000" dirty="0"/>
              <a:t>Часть width=device-width устанавливает ширину страницы в соответствии с шириной экрана устройства (которая может различаться в зависимости от устройства).</a:t>
            </a:r>
          </a:p>
          <a:p>
            <a:pPr>
              <a:lnSpc>
                <a:spcPct val="150000"/>
              </a:lnSpc>
            </a:pPr>
            <a:r>
              <a:rPr lang="ru" sz="2000" dirty="0"/>
              <a:t>Часть initial-scale=1 задает начальный уровень масштабирования при первой загрузке страницы браузером.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" b="1" dirty="0"/>
              <a:t>3.Контейнеры</a:t>
            </a:r>
          </a:p>
          <a:p>
            <a:pPr>
              <a:buNone/>
            </a:pPr>
            <a:r>
              <a:rPr lang="ru" sz="2400" dirty="0"/>
              <a:t>Bootstrap также требует наличия элемента-контейнера для оборачивания содержимого сайта.</a:t>
            </a:r>
          </a:p>
          <a:p>
            <a:pPr>
              <a:buNone/>
            </a:pPr>
            <a:r>
              <a:rPr lang="ru" sz="2400" dirty="0"/>
              <a:t>На выбор предлагается два класса контейнеров:</a:t>
            </a:r>
          </a:p>
          <a:p>
            <a:r>
              <a:rPr lang="ru" sz="2400" dirty="0"/>
              <a:t>Класс .container предоставляет адаптивный </a:t>
            </a:r>
            <a:r>
              <a:rPr lang="ru" sz="2400" b="1" dirty="0"/>
              <a:t>контейнер фиксированной ширины.</a:t>
            </a:r>
            <a:endParaRPr lang="en-US" sz="2400" dirty="0"/>
          </a:p>
          <a:p>
            <a:r>
              <a:rPr lang="ru" sz="2400" dirty="0"/>
              <a:t>Класс .container-fluid предоставляет </a:t>
            </a:r>
            <a:r>
              <a:rPr lang="ru" sz="2400" b="1" dirty="0"/>
              <a:t>контейнер полной ширины </a:t>
            </a:r>
            <a:r>
              <a:rPr lang="ru" sz="2400" dirty="0"/>
              <a:t>, охватывающий всю ширину области просмотра.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70694"/>
          </a:xfrm>
        </p:spPr>
        <p:txBody>
          <a:bodyPr>
            <a:normAutofit/>
          </a:bodyPr>
          <a:lstStyle/>
          <a:p>
            <a:r>
              <a:rPr lang="ru" sz="1800" b="1" dirty="0">
                <a:latin typeface="Times New Roman" pitchFamily="18" charset="0"/>
                <a:cs typeface="Times New Roman" pitchFamily="18" charset="0"/>
              </a:rPr>
              <a:t>Код для базовой страницы Bootstrap (с адаптивным контейнером фиксированной ширины):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1357298"/>
            <a:ext cx="785818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" sz="1400" dirty="0"/>
              <a:t>&lt;!DOCTYPE html&gt; </a:t>
            </a:r>
            <a:br>
              <a:rPr lang="en-US" sz="1400" dirty="0"/>
            </a:br>
            <a:r>
              <a:rPr lang="ru" sz="1400" dirty="0"/>
              <a:t>&lt;html </a:t>
            </a:r>
            <a:r>
              <a:rPr lang="ru" sz="1400" dirty="0" err="1"/>
              <a:t>lang </a:t>
            </a:r>
            <a:r>
              <a:rPr lang="ru" sz="1400" dirty="0"/>
              <a:t>="en"&gt; </a:t>
            </a:r>
            <a:br>
              <a:rPr lang="en-US" sz="1400" dirty="0"/>
            </a:br>
            <a:r>
              <a:rPr lang="ru" sz="1400" dirty="0"/>
              <a:t>&lt;head&gt; </a:t>
            </a:r>
            <a:br>
              <a:rPr lang="en-US" sz="1400" dirty="0"/>
            </a:br>
            <a:r>
              <a:rPr lang="ru" sz="1400" dirty="0"/>
              <a:t>&lt;title&gt;Пример Bootstrap&lt;/title&gt; </a:t>
            </a:r>
            <a:br>
              <a:rPr lang="en-US" sz="1400" dirty="0"/>
            </a:br>
            <a:r>
              <a:rPr lang="ru" sz="1400" dirty="0"/>
              <a:t>&lt;meta </a:t>
            </a:r>
            <a:r>
              <a:rPr lang="ru" sz="1400" dirty="0" err="1"/>
              <a:t>charset </a:t>
            </a:r>
            <a:r>
              <a:rPr lang="ru" sz="1400" dirty="0"/>
              <a:t>="utf-8"&gt; </a:t>
            </a:r>
            <a:br>
              <a:rPr lang="en-US" sz="1400" dirty="0"/>
            </a:br>
            <a:r>
              <a:rPr lang="ru" sz="1400" dirty="0"/>
              <a:t>&lt;meta name="viewport" content="width=device-width, initial-scale=1"&gt; </a:t>
            </a:r>
            <a:br>
              <a:rPr lang="en-US" sz="1400" dirty="0"/>
            </a:br>
            <a:r>
              <a:rPr lang="ru" sz="1400" dirty="0"/>
              <a:t>&lt;link </a:t>
            </a:r>
            <a:r>
              <a:rPr lang="ru" sz="1400" dirty="0" err="1"/>
              <a:t>rel </a:t>
            </a:r>
            <a:r>
              <a:rPr lang="ru" sz="1400" dirty="0"/>
              <a:t>=" </a:t>
            </a:r>
            <a:r>
              <a:rPr lang="ru" sz="1400" dirty="0" err="1"/>
              <a:t>stylesheet </a:t>
            </a:r>
            <a:r>
              <a:rPr lang="ru" sz="1400" dirty="0"/>
              <a:t>" </a:t>
            </a:r>
            <a:r>
              <a:rPr lang="ru" sz="1400" dirty="0" err="1"/>
              <a:t>href </a:t>
            </a:r>
            <a:r>
              <a:rPr lang="ru" sz="1400" dirty="0"/>
              <a:t>="https://maxcdn.bootstrapcdn.com/bootstrap/3.4.1/css/bootstrap.min.css"&gt; </a:t>
            </a:r>
            <a:br>
              <a:rPr lang="en-US" sz="1400" dirty="0"/>
            </a:br>
            <a:r>
              <a:rPr lang="ru" sz="1400" dirty="0"/>
              <a:t>&lt;script </a:t>
            </a:r>
            <a:r>
              <a:rPr lang="ru" sz="1400" dirty="0" err="1"/>
              <a:t>src </a:t>
            </a:r>
            <a:r>
              <a:rPr lang="ru" sz="1400" dirty="0"/>
              <a:t>="https://ajax.googleapis.com/ajax/libs/jquery/3.6.3/jquery.min.js"&gt;&lt;/script&gt; </a:t>
            </a:r>
            <a:br>
              <a:rPr lang="en-US" sz="1400" dirty="0"/>
            </a:br>
            <a:r>
              <a:rPr lang="ru" sz="1400" dirty="0"/>
              <a:t>&lt;script </a:t>
            </a:r>
            <a:r>
              <a:rPr lang="ru" sz="1400" dirty="0" err="1"/>
              <a:t>src </a:t>
            </a:r>
            <a:r>
              <a:rPr lang="ru" sz="1400" dirty="0"/>
              <a:t>="https://maxcdn.bootstrapcdn.com/bootstrap/3.4.1/js/bootstrap.min.js"&gt;&lt;/script&gt; </a:t>
            </a:r>
            <a:br>
              <a:rPr lang="en-US" sz="1400" dirty="0"/>
            </a:br>
            <a:r>
              <a:rPr lang="ru" sz="1400" dirty="0"/>
              <a:t>&lt;/head&gt; </a:t>
            </a:r>
            <a:br>
              <a:rPr lang="en-US" sz="1400" dirty="0"/>
            </a:br>
            <a:r>
              <a:rPr lang="ru" sz="1400" dirty="0"/>
              <a:t>&lt;body&gt; </a:t>
            </a:r>
            <a:br>
              <a:rPr lang="en-US" sz="1400" dirty="0"/>
            </a:br>
            <a:br>
              <a:rPr lang="en-US" sz="1400" dirty="0"/>
            </a:br>
            <a:r>
              <a:rPr lang="ru" sz="1400" dirty="0"/>
              <a:t>&lt;div class="container"&gt; </a:t>
            </a:r>
            <a:br>
              <a:rPr lang="en-US" sz="1400" dirty="0"/>
            </a:br>
            <a:r>
              <a:rPr lang="ru" sz="1400" dirty="0"/>
              <a:t>&lt;h1&gt;Мой Первая страница Bootstrap&lt;/h1&gt; </a:t>
            </a:r>
            <a:br>
              <a:rPr lang="en-US" sz="1400" dirty="0"/>
            </a:br>
            <a:r>
              <a:rPr lang="ru" sz="1400" dirty="0"/>
              <a:t>&lt;p&gt;Это какой-то текст.&lt;/p&gt; </a:t>
            </a:r>
            <a:br>
              <a:rPr lang="en-US" sz="1400" dirty="0"/>
            </a:br>
            <a:r>
              <a:rPr lang="ru" sz="1400" dirty="0"/>
              <a:t>&lt;/div&gt; </a:t>
            </a:r>
            <a:br>
              <a:rPr lang="en-US" sz="1400" dirty="0"/>
            </a:br>
            <a:br>
              <a:rPr lang="en-US" sz="1400" dirty="0"/>
            </a:br>
            <a:r>
              <a:rPr lang="ru" sz="1400" dirty="0"/>
              <a:t>&lt;/body&gt; </a:t>
            </a:r>
            <a:br>
              <a:rPr lang="en-US" sz="1400" dirty="0"/>
            </a:br>
            <a:r>
              <a:rPr lang="ru" sz="1400" dirty="0"/>
              <a:t>&lt;/html&gt;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>
            <a:noAutofit/>
          </a:bodyPr>
          <a:lstStyle/>
          <a:p>
            <a:r>
              <a:rPr lang="ru" sz="2400" dirty="0"/>
              <a:t>Код для базовой страницы Bootstrap (с контейнером полной ширины):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472" y="1357298"/>
            <a:ext cx="77153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" sz="1400" dirty="0"/>
              <a:t>&lt;!DOCTYPE html&gt; </a:t>
            </a:r>
            <a:br>
              <a:rPr lang="en-US" sz="1400" dirty="0"/>
            </a:br>
            <a:r>
              <a:rPr lang="ru" sz="1400" dirty="0"/>
              <a:t>&lt;html </a:t>
            </a:r>
            <a:r>
              <a:rPr lang="ru" sz="1400" dirty="0" err="1"/>
              <a:t>lang </a:t>
            </a:r>
            <a:r>
              <a:rPr lang="ru" sz="1400" dirty="0"/>
              <a:t>="en"&gt; </a:t>
            </a:r>
            <a:br>
              <a:rPr lang="en-US" sz="1400" dirty="0"/>
            </a:br>
            <a:r>
              <a:rPr lang="ru" sz="1400" dirty="0"/>
              <a:t>&lt;head&gt; </a:t>
            </a:r>
            <a:br>
              <a:rPr lang="en-US" sz="1400" dirty="0"/>
            </a:br>
            <a:r>
              <a:rPr lang="ru" sz="1400" dirty="0"/>
              <a:t>&lt;title&gt;Пример Bootstrap&lt;/title&gt; </a:t>
            </a:r>
            <a:br>
              <a:rPr lang="en-US" sz="1400" dirty="0"/>
            </a:br>
            <a:r>
              <a:rPr lang="ru" sz="1400" dirty="0"/>
              <a:t>&lt;meta </a:t>
            </a:r>
            <a:r>
              <a:rPr lang="ru" sz="1400" dirty="0" err="1"/>
              <a:t>charset </a:t>
            </a:r>
            <a:r>
              <a:rPr lang="ru" sz="1400" dirty="0"/>
              <a:t>="utf-8"&gt; </a:t>
            </a:r>
            <a:br>
              <a:rPr lang="en-US" sz="1400" dirty="0"/>
            </a:br>
            <a:r>
              <a:rPr lang="ru" sz="1400" dirty="0"/>
              <a:t>&lt;meta name="viewport" content="width=device-width, initial-scale=1"&gt; </a:t>
            </a:r>
            <a:br>
              <a:rPr lang="en-US" sz="1400" dirty="0"/>
            </a:br>
            <a:r>
              <a:rPr lang="ru" sz="1400" dirty="0"/>
              <a:t>&lt;link </a:t>
            </a:r>
            <a:r>
              <a:rPr lang="ru" sz="1400" dirty="0" err="1"/>
              <a:t>rel </a:t>
            </a:r>
            <a:r>
              <a:rPr lang="ru" sz="1400" dirty="0"/>
              <a:t>=" </a:t>
            </a:r>
            <a:r>
              <a:rPr lang="ru" sz="1400" dirty="0" err="1"/>
              <a:t>stylesheet </a:t>
            </a:r>
            <a:r>
              <a:rPr lang="ru" sz="1400" dirty="0"/>
              <a:t>" </a:t>
            </a:r>
            <a:r>
              <a:rPr lang="ru" sz="1400" dirty="0" err="1"/>
              <a:t>href </a:t>
            </a:r>
            <a:r>
              <a:rPr lang="ru" sz="1400" dirty="0"/>
              <a:t>="https://maxcdn.bootstrapcdn.com/bootstrap/3.4.1/css/bootstrap.min.css"&gt; </a:t>
            </a:r>
            <a:br>
              <a:rPr lang="en-US" sz="1400" dirty="0"/>
            </a:br>
            <a:r>
              <a:rPr lang="ru" sz="1400" dirty="0"/>
              <a:t>&lt;script </a:t>
            </a:r>
            <a:r>
              <a:rPr lang="ru" sz="1400" dirty="0" err="1"/>
              <a:t>src </a:t>
            </a:r>
            <a:r>
              <a:rPr lang="ru" sz="1400" dirty="0"/>
              <a:t>="https://ajax.googleapis.com/ajax/libs/jquery/3.6.3/jquery.min.js"&gt;&lt;/script&gt; </a:t>
            </a:r>
            <a:br>
              <a:rPr lang="en-US" sz="1400" dirty="0"/>
            </a:br>
            <a:r>
              <a:rPr lang="ru" sz="1400" dirty="0"/>
              <a:t>&lt;script </a:t>
            </a:r>
            <a:r>
              <a:rPr lang="ru" sz="1400" dirty="0" err="1"/>
              <a:t>src </a:t>
            </a:r>
            <a:r>
              <a:rPr lang="ru" sz="1400" dirty="0"/>
              <a:t>="https://maxcdn.bootstrapcdn.com/bootstrap/3.4.1/js/bootstrap.min.js"&gt;&lt;/script&gt; </a:t>
            </a:r>
            <a:br>
              <a:rPr lang="en-US" sz="1400" dirty="0"/>
            </a:br>
            <a:r>
              <a:rPr lang="ru" sz="1400" dirty="0"/>
              <a:t>&lt;/head&gt; </a:t>
            </a:r>
            <a:br>
              <a:rPr lang="en-US" sz="1400" dirty="0"/>
            </a:br>
            <a:r>
              <a:rPr lang="ru" sz="1400" dirty="0"/>
              <a:t>&lt;body&gt; </a:t>
            </a:r>
            <a:br>
              <a:rPr lang="en-US" sz="1400" dirty="0"/>
            </a:br>
            <a:br>
              <a:rPr lang="en-US" sz="1400" dirty="0"/>
            </a:br>
            <a:r>
              <a:rPr lang="ru" sz="1400" dirty="0"/>
              <a:t>&lt;div class="container-fluid"&gt; </a:t>
            </a:r>
            <a:br>
              <a:rPr lang="en-US" sz="1400" dirty="0"/>
            </a:br>
            <a:r>
              <a:rPr lang="ru" sz="1400" dirty="0"/>
              <a:t>&lt;h1&gt;Моя первая страница Bootstrap&lt;/h1&gt; </a:t>
            </a:r>
            <a:br>
              <a:rPr lang="en-US" sz="1400" dirty="0"/>
            </a:br>
            <a:r>
              <a:rPr lang="ru" sz="1400" dirty="0"/>
              <a:t>&lt;p&gt;Это какой-то текст.&lt;/p&gt; </a:t>
            </a:r>
            <a:br>
              <a:rPr lang="en-US" sz="1400" dirty="0"/>
            </a:br>
            <a:r>
              <a:rPr lang="ru" sz="1400" dirty="0"/>
              <a:t>&lt;/div&gt; </a:t>
            </a:r>
            <a:br>
              <a:rPr lang="en-US" sz="1400" dirty="0"/>
            </a:br>
            <a:br>
              <a:rPr lang="en-US" sz="1400" dirty="0"/>
            </a:br>
            <a:r>
              <a:rPr lang="ru" sz="1400" dirty="0"/>
              <a:t>&lt;/body&gt; </a:t>
            </a:r>
            <a:br>
              <a:rPr lang="en-US" sz="1400" dirty="0"/>
            </a:br>
            <a:r>
              <a:rPr lang="ru" sz="1400" dirty="0"/>
              <a:t>&lt;/html&gt;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49860" y="990591"/>
            <a:ext cx="2071465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 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Bootstrap Grid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AB90BF-28B7-4D41-9116-AD2EB3914E0C}"/>
              </a:ext>
            </a:extLst>
          </p:cNvPr>
          <p:cNvSpPr/>
          <p:nvPr/>
        </p:nvSpPr>
        <p:spPr>
          <a:xfrm>
            <a:off x="528638" y="1914443"/>
            <a:ext cx="779144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50" dirty="0">
                <a:latin typeface="Montserrat" panose="00000500000000000000" pitchFamily="2" charset="0"/>
              </a:rPr>
              <a:t>The Bootstrap grid system has four classes: </a:t>
            </a:r>
            <a:r>
              <a:rPr lang="en-US" sz="1350" dirty="0" err="1">
                <a:latin typeface="Montserrat" panose="00000500000000000000" pitchFamily="2" charset="0"/>
              </a:rPr>
              <a:t>xs</a:t>
            </a:r>
            <a:r>
              <a:rPr lang="en-US" sz="1350" dirty="0">
                <a:latin typeface="Montserrat" panose="00000500000000000000" pitchFamily="2" charset="0"/>
              </a:rPr>
              <a:t> (</a:t>
            </a:r>
            <a:r>
              <a:rPr lang="en-IN" sz="1350" dirty="0">
                <a:latin typeface="Montserrat" panose="00000500000000000000" pitchFamily="2" charset="0"/>
              </a:rPr>
              <a:t>&lt;576px</a:t>
            </a:r>
            <a:r>
              <a:rPr lang="en-US" sz="1350" dirty="0">
                <a:latin typeface="Montserrat" panose="00000500000000000000" pitchFamily="2" charset="0"/>
              </a:rPr>
              <a:t> wide) </a:t>
            </a:r>
            <a:r>
              <a:rPr lang="en-US" sz="1350" dirty="0" err="1">
                <a:latin typeface="Montserrat" panose="00000500000000000000" pitchFamily="2" charset="0"/>
              </a:rPr>
              <a:t>sm</a:t>
            </a:r>
            <a:r>
              <a:rPr lang="en-US" sz="1350" dirty="0">
                <a:latin typeface="Montserrat" panose="00000500000000000000" pitchFamily="2" charset="0"/>
              </a:rPr>
              <a:t> (  </a:t>
            </a:r>
            <a:r>
              <a:rPr lang="en-IN" sz="1350" dirty="0">
                <a:latin typeface="Montserrat" panose="00000500000000000000" pitchFamily="2" charset="0"/>
              </a:rPr>
              <a:t>&gt;576px</a:t>
            </a:r>
            <a:r>
              <a:rPr lang="en-US" sz="1350" dirty="0">
                <a:latin typeface="Montserrat" panose="00000500000000000000" pitchFamily="2" charset="0"/>
              </a:rPr>
              <a:t> wide) md (for  </a:t>
            </a:r>
            <a:r>
              <a:rPr lang="en-IN" sz="1350" dirty="0">
                <a:latin typeface="Montserrat" panose="00000500000000000000" pitchFamily="2" charset="0"/>
              </a:rPr>
              <a:t>&gt;768px</a:t>
            </a:r>
            <a:r>
              <a:rPr lang="en-US" sz="1350" dirty="0">
                <a:latin typeface="Montserrat" panose="00000500000000000000" pitchFamily="2" charset="0"/>
              </a:rPr>
              <a:t> wide) lg ( </a:t>
            </a:r>
            <a:r>
              <a:rPr lang="en-IN" sz="1350" dirty="0">
                <a:latin typeface="Montserrat" panose="00000500000000000000" pitchFamily="2" charset="0"/>
              </a:rPr>
              <a:t>&gt;992px</a:t>
            </a:r>
            <a:r>
              <a:rPr lang="en-US" sz="1350" dirty="0">
                <a:latin typeface="Montserrat" panose="00000500000000000000" pitchFamily="2" charset="0"/>
              </a:rPr>
              <a:t> wide) xl (</a:t>
            </a:r>
            <a:r>
              <a:rPr lang="en-IN" sz="1350" dirty="0">
                <a:latin typeface="Montserrat" panose="00000500000000000000" pitchFamily="2" charset="0"/>
              </a:rPr>
              <a:t> &gt;1200px </a:t>
            </a:r>
            <a:r>
              <a:rPr lang="en-US" sz="1350" dirty="0">
                <a:latin typeface="Montserrat" panose="00000500000000000000" pitchFamily="2" charset="0"/>
              </a:rPr>
              <a:t>wide) </a:t>
            </a:r>
            <a:r>
              <a:rPr lang="en-US" sz="1350" dirty="0" err="1">
                <a:latin typeface="Montserrat" panose="00000500000000000000" pitchFamily="2" charset="0"/>
              </a:rPr>
              <a:t>XXl</a:t>
            </a:r>
            <a:r>
              <a:rPr lang="en-US" sz="1350" dirty="0">
                <a:latin typeface="Montserrat" panose="00000500000000000000" pitchFamily="2" charset="0"/>
              </a:rPr>
              <a:t> (For </a:t>
            </a:r>
            <a:r>
              <a:rPr lang="en-IN" sz="1350" dirty="0">
                <a:latin typeface="Montserrat" panose="00000500000000000000" pitchFamily="2" charset="0"/>
              </a:rPr>
              <a:t> &gt;1400px </a:t>
            </a:r>
            <a:r>
              <a:rPr lang="en-US" sz="1350" dirty="0">
                <a:latin typeface="Montserrat" panose="00000500000000000000" pitchFamily="2" charset="0"/>
              </a:rPr>
              <a:t>wide)</a:t>
            </a:r>
            <a:endParaRPr lang="en-IN" sz="1350" dirty="0"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AutoShape 2" descr="Bootstrap Grid System - Tutlane">
            <a:extLst>
              <a:ext uri="{FF2B5EF4-FFF2-40B4-BE49-F238E27FC236}">
                <a16:creationId xmlns:a16="http://schemas.microsoft.com/office/drawing/2014/main" id="{ECBDA701-7FEC-4724-B7DD-EB076AFBC0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127250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IN" sz="135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FB90B4-AFAA-4536-A1D9-52240FC97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19" y="3429001"/>
            <a:ext cx="7901781" cy="14843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51B494-C4C6-4602-A1FE-F2C5EDEFF4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35" y="3230187"/>
            <a:ext cx="8365331" cy="221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70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76557" y="980728"/>
            <a:ext cx="1590885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 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Viewport 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AB90BF-28B7-4D41-9116-AD2EB3914E0C}"/>
              </a:ext>
            </a:extLst>
          </p:cNvPr>
          <p:cNvSpPr/>
          <p:nvPr/>
        </p:nvSpPr>
        <p:spPr>
          <a:xfrm>
            <a:off x="528638" y="2060572"/>
            <a:ext cx="7791449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50" dirty="0">
                <a:latin typeface="Montserrat" panose="00000500000000000000" pitchFamily="2" charset="0"/>
              </a:rPr>
              <a:t>The viewport is the user's visible area of a web page.</a:t>
            </a:r>
          </a:p>
          <a:p>
            <a:pPr algn="ctr"/>
            <a:r>
              <a:rPr lang="en-US" sz="1350" dirty="0">
                <a:latin typeface="Montserrat" panose="00000500000000000000" pitchFamily="2" charset="0"/>
              </a:rPr>
              <a:t>The viewport varies with the device, and will be smaller on a mobile phone than on a computer screen.</a:t>
            </a:r>
          </a:p>
          <a:p>
            <a:pPr algn="ctr"/>
            <a:endParaRPr lang="en-US" sz="1350" dirty="0">
              <a:latin typeface="Montserrat" panose="00000500000000000000" pitchFamily="2" charset="0"/>
            </a:endParaRPr>
          </a:p>
          <a:p>
            <a:pPr algn="ctr"/>
            <a:r>
              <a:rPr lang="en-US" sz="1350" dirty="0">
                <a:solidFill>
                  <a:srgbClr val="0000CD"/>
                </a:solidFill>
                <a:latin typeface="Montserrat" panose="00000500000000000000" pitchFamily="2" charset="0"/>
              </a:rPr>
              <a:t>&lt;</a:t>
            </a:r>
            <a:r>
              <a:rPr lang="en-US" sz="1350" dirty="0">
                <a:solidFill>
                  <a:srgbClr val="A52A2A"/>
                </a:solidFill>
                <a:latin typeface="Montserrat" panose="00000500000000000000" pitchFamily="2" charset="0"/>
              </a:rPr>
              <a:t>meta</a:t>
            </a:r>
            <a:r>
              <a:rPr lang="en-US" sz="1350" dirty="0">
                <a:solidFill>
                  <a:srgbClr val="FF0000"/>
                </a:solidFill>
                <a:latin typeface="Montserrat" panose="00000500000000000000" pitchFamily="2" charset="0"/>
              </a:rPr>
              <a:t> name</a:t>
            </a:r>
            <a:r>
              <a:rPr lang="en-US" sz="1350" dirty="0">
                <a:solidFill>
                  <a:srgbClr val="0000CD"/>
                </a:solidFill>
                <a:latin typeface="Montserrat" panose="00000500000000000000" pitchFamily="2" charset="0"/>
              </a:rPr>
              <a:t>="viewport"</a:t>
            </a:r>
            <a:r>
              <a:rPr lang="en-US" sz="1350" dirty="0">
                <a:solidFill>
                  <a:srgbClr val="FF0000"/>
                </a:solidFill>
                <a:latin typeface="Montserrat" panose="00000500000000000000" pitchFamily="2" charset="0"/>
              </a:rPr>
              <a:t> content</a:t>
            </a:r>
            <a:r>
              <a:rPr lang="en-US" sz="1350" dirty="0">
                <a:solidFill>
                  <a:srgbClr val="0000CD"/>
                </a:solidFill>
                <a:latin typeface="Montserrat" panose="00000500000000000000" pitchFamily="2" charset="0"/>
              </a:rPr>
              <a:t>="width=device-width, initial-scale=1.0"&gt;</a:t>
            </a:r>
            <a:endParaRPr lang="en-IN" sz="1350" dirty="0"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57D5439-A268-471B-9942-64268CC92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025" y="3362428"/>
            <a:ext cx="1428750" cy="253603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7D93E24-6D20-4F6E-93A3-FA8FF3E41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0911" y="3362428"/>
            <a:ext cx="1428750" cy="253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46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87824" y="764704"/>
            <a:ext cx="1947136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 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Components 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AB90BF-28B7-4D41-9116-AD2EB3914E0C}"/>
              </a:ext>
            </a:extLst>
          </p:cNvPr>
          <p:cNvSpPr/>
          <p:nvPr/>
        </p:nvSpPr>
        <p:spPr>
          <a:xfrm>
            <a:off x="528638" y="2060572"/>
            <a:ext cx="779144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50" dirty="0">
                <a:latin typeface="Montserrat" panose="00000500000000000000" pitchFamily="2" charset="0"/>
              </a:rPr>
              <a:t>Many more reusable components built to provide iconography, dropdowns, input groups, navigation, alerts, and much more. </a:t>
            </a:r>
            <a:endParaRPr lang="en-IN" sz="1350" dirty="0"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360E6C-30BF-4017-98EE-2AF97E34FE5F}"/>
              </a:ext>
            </a:extLst>
          </p:cNvPr>
          <p:cNvSpPr txBox="1"/>
          <p:nvPr/>
        </p:nvSpPr>
        <p:spPr>
          <a:xfrm>
            <a:off x="179512" y="2823833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1350" b="1" dirty="0">
                <a:latin typeface="Montserrat" panose="000005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Accordion</a:t>
            </a:r>
            <a:endParaRPr lang="en-IN" sz="1350" b="1" dirty="0">
              <a:latin typeface="Montserrat" panose="00000500000000000000" pitchFamily="2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A5980E0-57B3-420D-9C08-0A016AD81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" y="3138693"/>
            <a:ext cx="4207669" cy="193573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40B84F6-4DCD-4AE3-BAB1-5B4577AB2C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361807"/>
            <a:ext cx="3893370" cy="394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439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8638" y="1430810"/>
            <a:ext cx="1947136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 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Components 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360E6C-30BF-4017-98EE-2AF97E34FE5F}"/>
              </a:ext>
            </a:extLst>
          </p:cNvPr>
          <p:cNvSpPr txBox="1"/>
          <p:nvPr/>
        </p:nvSpPr>
        <p:spPr>
          <a:xfrm>
            <a:off x="528638" y="1878651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1350" b="1" dirty="0">
                <a:latin typeface="Montserrat" panose="00000500000000000000" pitchFamily="2" charset="0"/>
              </a:rPr>
              <a:t>Alerts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2D73C-3851-4828-97ED-FBF3E167A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12" y="2234160"/>
            <a:ext cx="3441919" cy="26616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8ED3C2-4FB0-43A8-AB14-D7C64DA85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823225"/>
            <a:ext cx="3743325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6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126172"/>
          </a:xfrm>
        </p:spPr>
        <p:txBody>
          <a:bodyPr>
            <a:normAutofit/>
          </a:bodyPr>
          <a:lstStyle/>
          <a:p>
            <a:pPr algn="ctr"/>
            <a:r>
              <a:rPr lang="ru" b="1" dirty="0"/>
              <a:t>Что такое Bootstrap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ru" sz="1800" dirty="0">
                <a:latin typeface="Times New Roman" pitchFamily="18" charset="0"/>
                <a:cs typeface="Times New Roman" pitchFamily="18" charset="0"/>
              </a:rPr>
              <a:t>Bootstrap — это бесплатный фреймворк для более быстрой и простой веб-разработки.</a:t>
            </a:r>
          </a:p>
          <a:p>
            <a:pPr algn="just">
              <a:lnSpc>
                <a:spcPct val="200000"/>
              </a:lnSpc>
            </a:pPr>
            <a:r>
              <a:rPr lang="ru" sz="1800" dirty="0">
                <a:latin typeface="Times New Roman" pitchFamily="18" charset="0"/>
                <a:cs typeface="Times New Roman" pitchFamily="18" charset="0"/>
              </a:rPr>
              <a:t>Bootstrap включает в себя шаблоны дизайна на основе HTML и CSS, формы, кнопки, таблицы, навигацию, модальные окна, карусели изображений и многое другое, а также дополнительные </a:t>
            </a:r>
            <a:r>
              <a:rPr lang="ru" sz="1800" dirty="0" err="1">
                <a:latin typeface="Times New Roman" pitchFamily="18" charset="0"/>
                <a:cs typeface="Times New Roman" pitchFamily="18" charset="0"/>
              </a:rPr>
              <a:t>плагины JavaScript.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ru" sz="1800" dirty="0">
                <a:latin typeface="Times New Roman" pitchFamily="18" charset="0"/>
                <a:cs typeface="Times New Roman" pitchFamily="18" charset="0"/>
              </a:rPr>
              <a:t>Bootstrap также дает вам возможность легко создавать адаптивные дизайны.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8638" y="1430810"/>
            <a:ext cx="1947136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 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Components 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360E6C-30BF-4017-98EE-2AF97E34FE5F}"/>
              </a:ext>
            </a:extLst>
          </p:cNvPr>
          <p:cNvSpPr txBox="1"/>
          <p:nvPr/>
        </p:nvSpPr>
        <p:spPr>
          <a:xfrm>
            <a:off x="528637" y="1878651"/>
            <a:ext cx="3630614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endParaRPr lang="en-IN" sz="1050" dirty="0">
              <a:latin typeface="Montserrat" panose="00000500000000000000" pitchFamily="2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Accordion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Alerts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Badge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Breadcrumb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Buttons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Button group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Card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Carousel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Close button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Collapse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Dropdowns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 group</a:t>
            </a:r>
            <a:endParaRPr lang="en-IN" sz="1050" dirty="0">
              <a:latin typeface="Montserrat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E3275A-8830-4F0A-88E9-9D01F6C10AB8}"/>
              </a:ext>
            </a:extLst>
          </p:cNvPr>
          <p:cNvSpPr txBox="1"/>
          <p:nvPr/>
        </p:nvSpPr>
        <p:spPr>
          <a:xfrm>
            <a:off x="2624137" y="1878651"/>
            <a:ext cx="2813021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endParaRPr lang="en-IN" sz="1050" dirty="0">
              <a:latin typeface="Montserrat" panose="00000500000000000000" pitchFamily="2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Modal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 err="1">
                <a:latin typeface="system-ui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Navs</a:t>
            </a:r>
            <a:r>
              <a:rPr lang="en-IN" sz="1050" dirty="0">
                <a:latin typeface="system-ui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&amp; tabs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Navbar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 err="1">
                <a:latin typeface="system-ui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Offcanvas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Pagination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Popovers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Progress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 err="1">
                <a:latin typeface="system-ui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Scrollspy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Spinners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Toasts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050" dirty="0">
                <a:latin typeface="system-ui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Tooltips</a:t>
            </a:r>
            <a:endParaRPr lang="en-IN" sz="1050" dirty="0">
              <a:latin typeface="system-ui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IN" sz="105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589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8638" y="1430810"/>
            <a:ext cx="2984791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 Advantages of Bootstrap</a:t>
            </a:r>
            <a:r>
              <a:rPr lang="en-IN" sz="1950" b="1" dirty="0">
                <a:solidFill>
                  <a:srgbClr val="F04D21"/>
                </a:solidFill>
                <a:latin typeface="+mj-lt"/>
              </a:rPr>
              <a:t>  </a:t>
            </a:r>
            <a:r>
              <a:rPr lang="en-IN" sz="1950" b="1" dirty="0">
                <a:solidFill>
                  <a:srgbClr val="F04D21"/>
                </a:solidFill>
                <a:latin typeface="+mj-lt"/>
                <a:cs typeface="Cairo" pitchFamily="2" charset="-78"/>
              </a:rPr>
              <a:t>|</a:t>
            </a:r>
            <a:endParaRPr lang="en-IN" sz="1950" dirty="0">
              <a:solidFill>
                <a:srgbClr val="F04D21"/>
              </a:solidFill>
              <a:latin typeface="+mj-lt"/>
              <a:cs typeface="Cairo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AB90BF-28B7-4D41-9116-AD2EB3914E0C}"/>
              </a:ext>
            </a:extLst>
          </p:cNvPr>
          <p:cNvSpPr/>
          <p:nvPr/>
        </p:nvSpPr>
        <p:spPr>
          <a:xfrm>
            <a:off x="576759" y="2563378"/>
            <a:ext cx="79904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Fewer Cross browser bugs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A consistent framework that supports major of all browsers and CSS compatibility fixes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Lightweight and customizable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Responsive structures and styles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Several JavaScript plugins using the jQuery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Good documentation and community support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Loads of free and professional templates, WordPress themes and plugins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350" dirty="0">
                <a:latin typeface="Montserrat" panose="00000500000000000000" pitchFamily="2" charset="0"/>
              </a:rPr>
              <a:t>Great grid system</a:t>
            </a:r>
          </a:p>
        </p:txBody>
      </p:sp>
    </p:spTree>
    <p:extLst>
      <p:ext uri="{BB962C8B-B14F-4D97-AF65-F5344CB8AC3E}">
        <p14:creationId xmlns:p14="http://schemas.microsoft.com/office/powerpoint/2010/main" val="256047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" b="1" dirty="0"/>
              <a:t>Что такое адаптивный веб-дизайн?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" dirty="0"/>
              <a:t>Адаптивный веб-дизайн подразумевает создание веб-сайтов, которые автоматически подстраиваются под любой вид устройств: от небольших телефонов до больших настольных компьютеров.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" b="1" dirty="0"/>
              <a:t>История Bootstrap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" dirty="0"/>
              <a:t>Bootstrap был разработан Марком Отто и Джейкобом Торнтоном в Twitter и выпущен как продукт с открытым исходным кодом в августе 2011 года на </a:t>
            </a:r>
            <a:r>
              <a:rPr lang="ru" dirty="0" err="1"/>
              <a:t>GitHub </a:t>
            </a:r>
            <a:r>
              <a:rPr lang="ru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" dirty="0"/>
              <a:t>Преимущества Bootstrap: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ru" sz="2000" b="1" dirty="0">
                <a:latin typeface="Times New Roman" pitchFamily="18" charset="0"/>
                <a:cs typeface="Times New Roman" pitchFamily="18" charset="0"/>
              </a:rPr>
              <a:t>Простота использования: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любой человек, имеющий хотя бы базовые знания HTML и CSS, может начать использовать Bootstrap.</a:t>
            </a:r>
          </a:p>
          <a:p>
            <a:pPr>
              <a:lnSpc>
                <a:spcPct val="200000"/>
              </a:lnSpc>
            </a:pPr>
            <a:r>
              <a:rPr lang="ru" sz="2000" b="1" dirty="0">
                <a:latin typeface="Times New Roman" pitchFamily="18" charset="0"/>
                <a:cs typeface="Times New Roman" pitchFamily="18" charset="0"/>
              </a:rPr>
              <a:t>Адаптивные функции: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адаптивный CSS Bootstrap подстраивается под телефоны, планшеты и настольные компьютеры.</a:t>
            </a:r>
          </a:p>
          <a:p>
            <a:pPr>
              <a:lnSpc>
                <a:spcPct val="200000"/>
              </a:lnSpc>
            </a:pPr>
            <a:r>
              <a:rPr lang="ru" sz="2000" b="1" dirty="0">
                <a:latin typeface="Times New Roman" pitchFamily="18" charset="0"/>
                <a:cs typeface="Times New Roman" pitchFamily="18" charset="0"/>
              </a:rPr>
              <a:t>Подход «сначала мобильные устройства»: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в Bootstrap 3 стили, ориентированные на мобильные устройства, являются частью базовой структуры.</a:t>
            </a:r>
          </a:p>
          <a:p>
            <a:pPr>
              <a:lnSpc>
                <a:spcPct val="200000"/>
              </a:lnSpc>
            </a:pPr>
            <a:r>
              <a:rPr lang="ru" sz="2000" b="1" dirty="0">
                <a:latin typeface="Times New Roman" pitchFamily="18" charset="0"/>
                <a:cs typeface="Times New Roman" pitchFamily="18" charset="0"/>
              </a:rPr>
              <a:t>Совместимость с браузерами: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Bootstrap совместим со всеми современными браузерами (Chrome, Firefox, Internet Explorer, Edge, Safari и Opera).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" b="1" dirty="0"/>
              <a:t>Где взять Bootstrap?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" dirty="0"/>
              <a:t>Есть два способа начать использовать Bootstrap на своем собственном веб-сайте.</a:t>
            </a:r>
          </a:p>
          <a:p>
            <a:pPr>
              <a:buNone/>
            </a:pPr>
            <a:r>
              <a:rPr lang="ru" dirty="0"/>
              <a:t>Ты можешь:</a:t>
            </a:r>
          </a:p>
          <a:p>
            <a:r>
              <a:rPr lang="ru" dirty="0"/>
              <a:t>Загрузите Bootstrap с getbootstrap.com</a:t>
            </a:r>
          </a:p>
          <a:p>
            <a:r>
              <a:rPr lang="ru" dirty="0"/>
              <a:t>Включить Bootstrap из CDN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" b="1" dirty="0"/>
              <a:t>Загрузка Bootstrap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" sz="2400" dirty="0">
                <a:latin typeface="Times New Roman" pitchFamily="18" charset="0"/>
                <a:cs typeface="Times New Roman" pitchFamily="18" charset="0"/>
              </a:rPr>
              <a:t>Если вы хотите загрузить и разместить Bootstrap самостоятельно, перейдите на </a:t>
            </a:r>
            <a:r>
              <a:rPr lang="ru" sz="2400" dirty="0">
                <a:latin typeface="Times New Roman" pitchFamily="18" charset="0"/>
                <a:cs typeface="Times New Roman" pitchFamily="18" charset="0"/>
                <a:hlinkClick r:id="rId2"/>
              </a:rPr>
              <a:t>сайт getbootstrap.com </a:t>
            </a:r>
            <a:r>
              <a:rPr lang="ru" sz="2400" dirty="0">
                <a:latin typeface="Times New Roman" pitchFamily="18" charset="0"/>
                <a:cs typeface="Times New Roman" pitchFamily="18" charset="0"/>
              </a:rPr>
              <a:t>и следуйте инструкциям.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543128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None/>
            </a:pPr>
            <a:r>
              <a:rPr lang="ru" sz="1800" dirty="0"/>
              <a:t>&lt;!-- CSS-загрузка --&gt;</a:t>
            </a:r>
          </a:p>
          <a:p>
            <a:pPr>
              <a:lnSpc>
                <a:spcPct val="250000"/>
              </a:lnSpc>
              <a:buNone/>
            </a:pPr>
            <a:r>
              <a:rPr lang="ru" sz="1800" dirty="0"/>
              <a:t> </a:t>
            </a:r>
            <a:r>
              <a:rPr lang="ru" sz="1800" dirty="0">
                <a:solidFill>
                  <a:srgbClr val="FF0000"/>
                </a:solidFill>
              </a:rPr>
              <a:t>&lt;link </a:t>
            </a:r>
            <a:r>
              <a:rPr lang="ru" sz="1800" dirty="0" err="1">
                <a:solidFill>
                  <a:srgbClr val="FF0000"/>
                </a:solidFill>
              </a:rPr>
              <a:t>rel </a:t>
            </a:r>
            <a:r>
              <a:rPr lang="ru" sz="1800" dirty="0">
                <a:solidFill>
                  <a:srgbClr val="FF0000"/>
                </a:solidFill>
              </a:rPr>
              <a:t>=" </a:t>
            </a:r>
            <a:r>
              <a:rPr lang="ru" sz="1800" dirty="0" err="1">
                <a:solidFill>
                  <a:srgbClr val="FF0000"/>
                </a:solidFill>
              </a:rPr>
              <a:t>stylesheet </a:t>
            </a:r>
            <a:r>
              <a:rPr lang="ru" sz="1800" dirty="0">
                <a:solidFill>
                  <a:srgbClr val="FF0000"/>
                </a:solidFill>
              </a:rPr>
              <a:t>" </a:t>
            </a:r>
            <a:r>
              <a:rPr lang="ru" sz="1400" dirty="0" err="1">
                <a:solidFill>
                  <a:srgbClr val="FF0000"/>
                </a:solidFill>
              </a:rPr>
              <a:t>href </a:t>
            </a:r>
            <a:r>
              <a:rPr lang="ru" sz="1400" dirty="0">
                <a:solidFill>
                  <a:srgbClr val="FF0000"/>
                </a:solidFill>
              </a:rPr>
              <a:t>="https://stackpath.bootstrapcdn.com/bootstrap/4.3.1/css/bootstrap.min.css" integrity="sha384-ggOyR0iXCbMQv3Xipma34MD+dH/1fQ784/j6cY/iJTQUOhcWr7x9JvoRxT2MZw1T" </a:t>
            </a:r>
            <a:r>
              <a:rPr lang="ru" sz="1400" dirty="0" err="1">
                <a:solidFill>
                  <a:srgbClr val="FF0000"/>
                </a:solidFill>
              </a:rPr>
              <a:t>crossorigin </a:t>
            </a:r>
            <a:r>
              <a:rPr lang="ru" sz="1400" dirty="0">
                <a:solidFill>
                  <a:srgbClr val="FF0000"/>
                </a:solidFill>
              </a:rPr>
              <a:t>="anonymous"&gt;</a:t>
            </a:r>
            <a:endParaRPr lang="en-US" sz="1800" dirty="0">
              <a:solidFill>
                <a:srgbClr val="FF0000"/>
              </a:solidFill>
            </a:endParaRPr>
          </a:p>
          <a:p>
            <a:pPr>
              <a:lnSpc>
                <a:spcPct val="250000"/>
              </a:lnSpc>
              <a:buNone/>
            </a:pPr>
            <a:r>
              <a:rPr lang="ru" sz="1800" dirty="0"/>
              <a:t>&lt;!-- Пользовательский CSS --&gt;</a:t>
            </a:r>
          </a:p>
          <a:p>
            <a:pPr>
              <a:lnSpc>
                <a:spcPct val="250000"/>
              </a:lnSpc>
              <a:buNone/>
            </a:pPr>
            <a:r>
              <a:rPr lang="ru" sz="1800" dirty="0"/>
              <a:t>&lt;</a:t>
            </a:r>
            <a:r>
              <a:rPr lang="en-US" sz="1800" dirty="0"/>
              <a:t>link</a:t>
            </a:r>
            <a:r>
              <a:rPr lang="ru" sz="1800" b="1" dirty="0"/>
              <a:t> rel =“</a:t>
            </a:r>
            <a:r>
              <a:rPr lang="en-US" sz="1800" b="1" dirty="0"/>
              <a:t>stylesheet</a:t>
            </a:r>
            <a:r>
              <a:rPr lang="ru" sz="1800" b="1" dirty="0"/>
              <a:t>" href =" main.css"&gt;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" b="1" dirty="0"/>
              <a:t>Bootstrap-CDN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" sz="2000" dirty="0">
                <a:latin typeface="Times New Roman" pitchFamily="18" charset="0"/>
                <a:cs typeface="Times New Roman" pitchFamily="18" charset="0"/>
              </a:rPr>
              <a:t>Если вы не хотите загружать и размещать Bootstrap самостоятельно, вы можете подключить его из CDN (сети доставки контента).</a:t>
            </a:r>
          </a:p>
          <a:p>
            <a:pPr algn="just"/>
            <a:r>
              <a:rPr lang="ru" sz="2000" dirty="0" err="1">
                <a:latin typeface="Times New Roman" pitchFamily="18" charset="0"/>
                <a:cs typeface="Times New Roman" pitchFamily="18" charset="0"/>
              </a:rPr>
              <a:t>MaxCDN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обеспечивает поддержку CDN для CSS и JavaScript Bootstrap. Вы также должны включить </a:t>
            </a:r>
            <a:r>
              <a:rPr lang="ru" sz="2000" dirty="0" err="1">
                <a:latin typeface="Times New Roman" pitchFamily="18" charset="0"/>
                <a:cs typeface="Times New Roman" pitchFamily="18" charset="0"/>
              </a:rPr>
              <a:t>jQuery </a:t>
            </a:r>
            <a:r>
              <a:rPr lang="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83</TotalTime>
  <Words>1282</Words>
  <Application>Microsoft Office PowerPoint</Application>
  <PresentationFormat>Экран (4:3)</PresentationFormat>
  <Paragraphs>98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Montserrat</vt:lpstr>
      <vt:lpstr>system-ui</vt:lpstr>
      <vt:lpstr>Times New Roman</vt:lpstr>
      <vt:lpstr>Ретро</vt:lpstr>
      <vt:lpstr>Лекция 6 (Добавление элементов Bootstrap на web страницы</vt:lpstr>
      <vt:lpstr>Что такое Bootstrap</vt:lpstr>
      <vt:lpstr>Что такое адаптивный веб-дизайн?</vt:lpstr>
      <vt:lpstr>История Bootstrap </vt:lpstr>
      <vt:lpstr>Преимущества Bootstrap:</vt:lpstr>
      <vt:lpstr>Где взять Bootstrap? </vt:lpstr>
      <vt:lpstr>Загрузка Bootstrap </vt:lpstr>
      <vt:lpstr>Презентация PowerPoint</vt:lpstr>
      <vt:lpstr>Bootstrap-CDN </vt:lpstr>
      <vt:lpstr>Презентация PowerPoint</vt:lpstr>
      <vt:lpstr>Создайте первую веб-страницу с помощью Bootstrap </vt:lpstr>
      <vt:lpstr>Презентация PowerPoint</vt:lpstr>
      <vt:lpstr>Презентация PowerPoint</vt:lpstr>
      <vt:lpstr>Код для базовой страницы Bootstrap (с адаптивным контейнером фиксированной ширины):</vt:lpstr>
      <vt:lpstr>Код для базовой страницы Bootstrap (с контейнером полной ширины):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 </dc:title>
  <dc:creator>vishal choudhary</dc:creator>
  <cp:lastModifiedBy>Владислав Карюкин</cp:lastModifiedBy>
  <cp:revision>8</cp:revision>
  <dcterms:created xsi:type="dcterms:W3CDTF">2023-02-20T16:01:53Z</dcterms:created>
  <dcterms:modified xsi:type="dcterms:W3CDTF">2024-10-29T19:49:40Z</dcterms:modified>
</cp:coreProperties>
</file>